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647" r:id="rId3"/>
    <p:sldId id="1168" r:id="rId4"/>
    <p:sldId id="272" r:id="rId5"/>
    <p:sldId id="596" r:id="rId6"/>
    <p:sldId id="648" r:id="rId7"/>
    <p:sldId id="1172" r:id="rId8"/>
    <p:sldId id="1173" r:id="rId9"/>
    <p:sldId id="649" r:id="rId10"/>
    <p:sldId id="650" r:id="rId11"/>
    <p:sldId id="1245" r:id="rId12"/>
    <p:sldId id="1246" r:id="rId13"/>
    <p:sldId id="1247" r:id="rId14"/>
    <p:sldId id="1248" r:id="rId15"/>
    <p:sldId id="1243" r:id="rId16"/>
    <p:sldId id="1198" r:id="rId17"/>
    <p:sldId id="1192" r:id="rId18"/>
    <p:sldId id="1193" r:id="rId19"/>
    <p:sldId id="1194" r:id="rId20"/>
    <p:sldId id="1195" r:id="rId21"/>
    <p:sldId id="1255" r:id="rId22"/>
    <p:sldId id="1256" r:id="rId23"/>
    <p:sldId id="1257" r:id="rId24"/>
    <p:sldId id="1265" r:id="rId25"/>
    <p:sldId id="1276" r:id="rId26"/>
    <p:sldId id="1277" r:id="rId27"/>
    <p:sldId id="1267" r:id="rId28"/>
    <p:sldId id="1260" r:id="rId29"/>
    <p:sldId id="1261" r:id="rId30"/>
    <p:sldId id="1262" r:id="rId31"/>
    <p:sldId id="1259" r:id="rId32"/>
    <p:sldId id="1266" r:id="rId33"/>
    <p:sldId id="1278" r:id="rId34"/>
    <p:sldId id="1252" r:id="rId35"/>
    <p:sldId id="1270" r:id="rId36"/>
    <p:sldId id="1271" r:id="rId37"/>
    <p:sldId id="1285" r:id="rId38"/>
    <p:sldId id="1163" r:id="rId39"/>
    <p:sldId id="1275" r:id="rId40"/>
    <p:sldId id="1165" r:id="rId41"/>
    <p:sldId id="1281" r:id="rId42"/>
    <p:sldId id="1283" r:id="rId43"/>
    <p:sldId id="1250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News Gothic MT" panose="020B0503020103020203" pitchFamily="3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6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4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4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1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4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33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9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11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12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5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13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9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14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7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15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23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2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0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22159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09602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3454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17452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1711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70" r:id="rId15"/>
    <p:sldLayoutId id="214748367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89853"/>
            <a:ext cx="77724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5.1: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D5F4F-DF6F-8140-80F1-F5CDC1FE7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329597"/>
            <a:ext cx="482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8588" y="0"/>
            <a:ext cx="45886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Neural Network Model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01C4963-DC02-A64A-874A-44A423D22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E516DFEB-DD57-9540-A158-84755B1F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DC33B276-E477-E54D-A5F7-22D04C353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AutoShape 6">
            <a:extLst>
              <a:ext uri="{FF2B5EF4-FFF2-40B4-BE49-F238E27FC236}">
                <a16:creationId xmlns:a16="http://schemas.microsoft.com/office/drawing/2014/main" id="{F4F4C05B-0791-4F4B-ABAA-9EADAC19049D}"/>
              </a:ext>
            </a:extLst>
          </p:cNvPr>
          <p:cNvCxnSpPr>
            <a:cxnSpLocks noChangeShapeType="1"/>
            <a:stCxn id="7" idx="6"/>
            <a:endCxn id="5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1" name="AutoShape 7">
            <a:extLst>
              <a:ext uri="{FF2B5EF4-FFF2-40B4-BE49-F238E27FC236}">
                <a16:creationId xmlns:a16="http://schemas.microsoft.com/office/drawing/2014/main" id="{58B1043A-981C-A244-B330-16699F1FC87F}"/>
              </a:ext>
            </a:extLst>
          </p:cNvPr>
          <p:cNvCxnSpPr>
            <a:cxnSpLocks noChangeShapeType="1"/>
            <a:stCxn id="8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2" name="AutoShape 8">
            <a:extLst>
              <a:ext uri="{FF2B5EF4-FFF2-40B4-BE49-F238E27FC236}">
                <a16:creationId xmlns:a16="http://schemas.microsoft.com/office/drawing/2014/main" id="{A73AF0D3-87B6-124D-A140-68EE5C0D1DED}"/>
              </a:ext>
            </a:extLst>
          </p:cNvPr>
          <p:cNvCxnSpPr>
            <a:cxnSpLocks noChangeShapeType="1"/>
            <a:stCxn id="8" idx="6"/>
            <a:endCxn id="5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3" name="AutoShape 9">
            <a:extLst>
              <a:ext uri="{FF2B5EF4-FFF2-40B4-BE49-F238E27FC236}">
                <a16:creationId xmlns:a16="http://schemas.microsoft.com/office/drawing/2014/main" id="{03E7D788-2086-6D47-96B7-07876DD07ACD}"/>
              </a:ext>
            </a:extLst>
          </p:cNvPr>
          <p:cNvCxnSpPr>
            <a:cxnSpLocks noChangeShapeType="1"/>
            <a:stCxn id="7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4" name="AutoShape 10">
            <a:extLst>
              <a:ext uri="{FF2B5EF4-FFF2-40B4-BE49-F238E27FC236}">
                <a16:creationId xmlns:a16="http://schemas.microsoft.com/office/drawing/2014/main" id="{AF312A41-41B2-BE4C-BB85-029DB2FF9A8E}"/>
              </a:ext>
            </a:extLst>
          </p:cNvPr>
          <p:cNvCxnSpPr>
            <a:cxnSpLocks noChangeShapeType="1"/>
            <a:stCxn id="9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5" name="AutoShape 11">
            <a:extLst>
              <a:ext uri="{FF2B5EF4-FFF2-40B4-BE49-F238E27FC236}">
                <a16:creationId xmlns:a16="http://schemas.microsoft.com/office/drawing/2014/main" id="{77061697-C772-1344-B412-04597C92D8EE}"/>
              </a:ext>
            </a:extLst>
          </p:cNvPr>
          <p:cNvCxnSpPr>
            <a:cxnSpLocks noChangeShapeType="1"/>
            <a:stCxn id="9" idx="6"/>
            <a:endCxn id="5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6" name="AutoShape 12">
            <a:extLst>
              <a:ext uri="{FF2B5EF4-FFF2-40B4-BE49-F238E27FC236}">
                <a16:creationId xmlns:a16="http://schemas.microsoft.com/office/drawing/2014/main" id="{DB9AF70B-F83F-FA45-B9FD-A6F38F9B1C0C}"/>
              </a:ext>
            </a:extLst>
          </p:cNvPr>
          <p:cNvCxnSpPr>
            <a:cxnSpLocks noChangeShapeType="1"/>
            <a:stCxn id="5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" name="AutoShape 13">
            <a:extLst>
              <a:ext uri="{FF2B5EF4-FFF2-40B4-BE49-F238E27FC236}">
                <a16:creationId xmlns:a16="http://schemas.microsoft.com/office/drawing/2014/main" id="{D298AF55-2F0D-5D4B-AC25-2E5CA9F3B6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8" name="Text Box 14">
            <a:extLst>
              <a:ext uri="{FF2B5EF4-FFF2-40B4-BE49-F238E27FC236}">
                <a16:creationId xmlns:a16="http://schemas.microsoft.com/office/drawing/2014/main" id="{6E7F9606-7A2F-8240-8A87-2270332FF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4CE656E0-8837-7949-98F4-1414C17CD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38ED0F7F-B46D-9E42-B6F7-E7572B1B3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2A3D7CB6-6A87-2940-BB01-DBB770C01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7217AFF9-9F25-D941-A4CF-2C6D99F1F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6E5428D9-078E-224A-BD33-A25E8DEF7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0E8549D6-2701-EE4B-8399-7E94983BF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F8FC4361-F828-3442-A84D-5DE540F96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9F22A9DA-3D30-1C42-9E6A-7482EBFDB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17B27439-6ED0-3343-B606-25E9EF602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32BC256D-D2FF-2D4D-9827-3DE418676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1" name="Text Box 25">
            <a:extLst>
              <a:ext uri="{FF2B5EF4-FFF2-40B4-BE49-F238E27FC236}">
                <a16:creationId xmlns:a16="http://schemas.microsoft.com/office/drawing/2014/main" id="{F2068E99-D090-4E41-A0D9-5965097C4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3C6A765D-4A4C-924E-A68A-7CCACB8F0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3" name="Text Box 27">
            <a:extLst>
              <a:ext uri="{FF2B5EF4-FFF2-40B4-BE49-F238E27FC236}">
                <a16:creationId xmlns:a16="http://schemas.microsoft.com/office/drawing/2014/main" id="{9844217F-A9FF-BF48-A297-4C3DF6D55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40D96496-C437-594A-B831-8F86D522D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1CE3B30F-49B9-CD48-B7D4-D3F28A4ED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EEB9F0E0-0975-AA45-96D3-CD8A8791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0CDD99FB-5A4C-734F-B3B5-01F43E69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A51542DF-CF2E-D444-B160-7E8639520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FFB026C5-4289-C44B-9B67-4E3CC703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40" name="Text Box 34">
            <a:extLst>
              <a:ext uri="{FF2B5EF4-FFF2-40B4-BE49-F238E27FC236}">
                <a16:creationId xmlns:a16="http://schemas.microsoft.com/office/drawing/2014/main" id="{F77300CE-D4E1-0C4A-A229-0E191D4FC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41" name="Text Box 35">
            <a:extLst>
              <a:ext uri="{FF2B5EF4-FFF2-40B4-BE49-F238E27FC236}">
                <a16:creationId xmlns:a16="http://schemas.microsoft.com/office/drawing/2014/main" id="{A95D12CA-2754-BF4F-AF3A-01C78F8EC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42" name="Text Box 36">
            <a:extLst>
              <a:ext uri="{FF2B5EF4-FFF2-40B4-BE49-F238E27FC236}">
                <a16:creationId xmlns:a16="http://schemas.microsoft.com/office/drawing/2014/main" id="{0B370D75-F25F-6348-A91C-3255BBCC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43" name="Group 37">
            <a:extLst>
              <a:ext uri="{FF2B5EF4-FFF2-40B4-BE49-F238E27FC236}">
                <a16:creationId xmlns:a16="http://schemas.microsoft.com/office/drawing/2014/main" id="{2D8A9F72-4207-244E-8F59-D5268055B84A}"/>
              </a:ext>
            </a:extLst>
          </p:cNvPr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44" name="AutoShape 38">
              <a:extLst>
                <a:ext uri="{FF2B5EF4-FFF2-40B4-BE49-F238E27FC236}">
                  <a16:creationId xmlns:a16="http://schemas.microsoft.com/office/drawing/2014/main" id="{A06177EF-6620-8E4A-BE67-84EE76A11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" name="Group 39">
              <a:extLst>
                <a:ext uri="{FF2B5EF4-FFF2-40B4-BE49-F238E27FC236}">
                  <a16:creationId xmlns:a16="http://schemas.microsoft.com/office/drawing/2014/main" id="{4D704E78-6952-0640-8A13-6169AB6ADE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76CD086F-B91C-F146-A984-63A4A8B34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9CBFF1BF-BC44-034E-B3B9-69A2E1DE3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6" name="Text Box 42">
              <a:extLst>
                <a:ext uri="{FF2B5EF4-FFF2-40B4-BE49-F238E27FC236}">
                  <a16:creationId xmlns:a16="http://schemas.microsoft.com/office/drawing/2014/main" id="{602119C8-8847-354A-8777-87EF5B1CC5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78444996-2BE0-444F-9A57-98F2CE750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73754377-011C-7A4E-9A8B-F5A25F549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45">
            <a:extLst>
              <a:ext uri="{FF2B5EF4-FFF2-40B4-BE49-F238E27FC236}">
                <a16:creationId xmlns:a16="http://schemas.microsoft.com/office/drawing/2014/main" id="{A4C9227B-F8F8-1F42-BD29-4193367B19DC}"/>
              </a:ext>
            </a:extLst>
          </p:cNvPr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52" name="AutoShape 46">
              <a:extLst>
                <a:ext uri="{FF2B5EF4-FFF2-40B4-BE49-F238E27FC236}">
                  <a16:creationId xmlns:a16="http://schemas.microsoft.com/office/drawing/2014/main" id="{3E906619-1CF2-114D-959B-03924AC9A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47">
              <a:extLst>
                <a:ext uri="{FF2B5EF4-FFF2-40B4-BE49-F238E27FC236}">
                  <a16:creationId xmlns:a16="http://schemas.microsoft.com/office/drawing/2014/main" id="{CBB0894D-1A17-D648-95F0-1CA21886A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4" name="Group 48">
              <a:extLst>
                <a:ext uri="{FF2B5EF4-FFF2-40B4-BE49-F238E27FC236}">
                  <a16:creationId xmlns:a16="http://schemas.microsoft.com/office/drawing/2014/main" id="{410019DF-7AA8-E240-9B9C-C291C815A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58" name="Freeform 49">
                <a:extLst>
                  <a:ext uri="{FF2B5EF4-FFF2-40B4-BE49-F238E27FC236}">
                    <a16:creationId xmlns:a16="http://schemas.microsoft.com/office/drawing/2014/main" id="{0E7EC2AB-8042-C949-9CF7-5F0358082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50">
                <a:extLst>
                  <a:ext uri="{FF2B5EF4-FFF2-40B4-BE49-F238E27FC236}">
                    <a16:creationId xmlns:a16="http://schemas.microsoft.com/office/drawing/2014/main" id="{8A9035EF-64AA-8D4C-BDDB-C21BF927A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6BFE4D82-35E3-1047-8329-B3B184F28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DA6F9268-3409-A848-BE37-6D70973B3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Text Box 53">
              <a:extLst>
                <a:ext uri="{FF2B5EF4-FFF2-40B4-BE49-F238E27FC236}">
                  <a16:creationId xmlns:a16="http://schemas.microsoft.com/office/drawing/2014/main" id="{F8DB8D0B-FA03-6244-9EFB-4F6B0865E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60" name="Text Box 54">
            <a:extLst>
              <a:ext uri="{FF2B5EF4-FFF2-40B4-BE49-F238E27FC236}">
                <a16:creationId xmlns:a16="http://schemas.microsoft.com/office/drawing/2014/main" id="{E7E02951-9778-AF41-8295-E32141701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61" name="Text Box 55">
            <a:extLst>
              <a:ext uri="{FF2B5EF4-FFF2-40B4-BE49-F238E27FC236}">
                <a16:creationId xmlns:a16="http://schemas.microsoft.com/office/drawing/2014/main" id="{16CBBBF9-44BF-6C47-8165-6D96FD1D8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2" name="Group 56">
            <a:extLst>
              <a:ext uri="{FF2B5EF4-FFF2-40B4-BE49-F238E27FC236}">
                <a16:creationId xmlns:a16="http://schemas.microsoft.com/office/drawing/2014/main" id="{7AF99C82-46C0-A54F-9C2C-DE40E35249EE}"/>
              </a:ext>
            </a:extLst>
          </p:cNvPr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63" name="AutoShape 57">
              <a:extLst>
                <a:ext uri="{FF2B5EF4-FFF2-40B4-BE49-F238E27FC236}">
                  <a16:creationId xmlns:a16="http://schemas.microsoft.com/office/drawing/2014/main" id="{669CF2A7-CE25-724C-8ACC-6B14AFF6E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58">
              <a:extLst>
                <a:ext uri="{FF2B5EF4-FFF2-40B4-BE49-F238E27FC236}">
                  <a16:creationId xmlns:a16="http://schemas.microsoft.com/office/drawing/2014/main" id="{A190938F-22E4-A647-939F-90C091249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5" name="Group 59">
              <a:extLst>
                <a:ext uri="{FF2B5EF4-FFF2-40B4-BE49-F238E27FC236}">
                  <a16:creationId xmlns:a16="http://schemas.microsoft.com/office/drawing/2014/main" id="{CDEEBADA-4000-9A44-B358-B0FB6C27D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69" name="Freeform 60">
                <a:extLst>
                  <a:ext uri="{FF2B5EF4-FFF2-40B4-BE49-F238E27FC236}">
                    <a16:creationId xmlns:a16="http://schemas.microsoft.com/office/drawing/2014/main" id="{8342C818-7EDB-6F4A-BC90-3F391862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A93F9334-BBEE-9E4C-A6FD-94D552F5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F5CBB106-829B-7F44-80F1-451CC99F7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CE8C72E8-0F3F-F04D-BDD3-0911BCD1E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64">
              <a:extLst>
                <a:ext uri="{FF2B5EF4-FFF2-40B4-BE49-F238E27FC236}">
                  <a16:creationId xmlns:a16="http://schemas.microsoft.com/office/drawing/2014/main" id="{A477CAE3-3F31-3148-942D-939BB44A5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1" name="Footer Placeholder 69">
            <a:extLst>
              <a:ext uri="{FF2B5EF4-FFF2-40B4-BE49-F238E27FC236}">
                <a16:creationId xmlns:a16="http://schemas.microsoft.com/office/drawing/2014/main" id="{BC750AF8-A555-A747-8483-F632CCA4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6726" y="6454776"/>
            <a:ext cx="2895600" cy="457200"/>
          </a:xfrm>
        </p:spPr>
        <p:txBody>
          <a:bodyPr/>
          <a:lstStyle/>
          <a:p>
            <a:r>
              <a:rPr lang="en-US" altLang="zh-CN" dirty="0"/>
              <a:t>© Eric Xing @ CMU, 2006-2011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390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27BE550-B9CD-B54C-AA28-7C12A6C38DDB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Combined Logistic Regression Network</a:t>
            </a:r>
          </a:p>
        </p:txBody>
      </p:sp>
    </p:spTree>
    <p:extLst>
      <p:ext uri="{BB962C8B-B14F-4D97-AF65-F5344CB8AC3E}">
        <p14:creationId xmlns:p14="http://schemas.microsoft.com/office/powerpoint/2010/main" val="55392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4798684-850E-0343-BB38-BC198B325C04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Combined Logistic Regression Network</a:t>
            </a:r>
          </a:p>
        </p:txBody>
      </p:sp>
    </p:spTree>
    <p:extLst>
      <p:ext uri="{BB962C8B-B14F-4D97-AF65-F5344CB8AC3E}">
        <p14:creationId xmlns:p14="http://schemas.microsoft.com/office/powerpoint/2010/main" val="141837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6ED267FC-4278-5B49-9680-C26063EA26E9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Combined Logistic Regression Network</a:t>
            </a:r>
          </a:p>
        </p:txBody>
      </p:sp>
    </p:spTree>
    <p:extLst>
      <p:ext uri="{BB962C8B-B14F-4D97-AF65-F5344CB8AC3E}">
        <p14:creationId xmlns:p14="http://schemas.microsoft.com/office/powerpoint/2010/main" val="298984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BAC393F1-4549-4E43-8351-ED6E2165C950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Combined Logistic Regression Network</a:t>
            </a:r>
          </a:p>
        </p:txBody>
      </p:sp>
    </p:spTree>
    <p:extLst>
      <p:ext uri="{BB962C8B-B14F-4D97-AF65-F5344CB8AC3E}">
        <p14:creationId xmlns:p14="http://schemas.microsoft.com/office/powerpoint/2010/main" val="195843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15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670829" y="5997362"/>
            <a:ext cx="27293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>
                <a:latin typeface="Times New Roman" pitchFamily="18" charset="0"/>
              </a:rPr>
              <a:t>Coefficients </a:t>
            </a:r>
            <a:r>
              <a:rPr lang="en-US" sz="1200" i="1" dirty="0">
                <a:latin typeface="Times New Roman" pitchFamily="18" charset="0"/>
              </a:rPr>
              <a:t>a, b, c</a:t>
            </a:r>
            <a:endParaRPr lang="en-US" sz="1200" b="0" dirty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89CAF72-856B-D043-8792-847A9607459C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 as a NN</a:t>
            </a:r>
          </a:p>
        </p:txBody>
      </p:sp>
    </p:spTree>
    <p:extLst>
      <p:ext uri="{BB962C8B-B14F-4D97-AF65-F5344CB8AC3E}">
        <p14:creationId xmlns:p14="http://schemas.microsoft.com/office/powerpoint/2010/main" val="169438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B5D1674-02BE-9A41-ABEB-ACECF2A6F85A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Function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9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A9EA7B7-50AA-384D-BD63-7D0CD97417C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Building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4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4F04367-682A-534E-8817-FAC0CCEBD70A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Building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3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C262251-ED6A-B941-8437-568264AC1C20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Building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2992" y="0"/>
            <a:ext cx="44998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Neural Networks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Machine Learning Basics Revisited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Logistic Regression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Loss Function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Basic Neural Networks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Neuron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Neural Networks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Mathematics of Neural Networks.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Forward propagation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Back propagation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067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1DC4047-74C9-0C4F-A33F-3ACFC9C9F3D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Building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9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1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11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12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51C1062-172B-A24C-B935-7225569B6656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Boundary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2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1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1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1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E66F42D-64EC-6442-AC99-EFDE1A43E0E2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Boundary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4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4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45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3BF9125-CF10-BA48-B9D3-161ED01F89CA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Decision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Boundary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7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Form of objective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F8C447-6982-AE43-8F11-BC16AF4D36B1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Neural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Network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Architecture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0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B68C3E0-880E-6D46-B21E-1570A5EA0C2C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Activation Function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4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5B1AB53-4EA4-7943-87ED-8CB7D4797487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Activation Function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0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3"/>
          <a:srcRect b="9888"/>
          <a:stretch/>
        </p:blipFill>
        <p:spPr>
          <a:xfrm>
            <a:off x="4266687" y="4545147"/>
            <a:ext cx="5180937" cy="1710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we’ve assumed that the activation function (nonlinearity) is always the sigmoid function…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Sigmoid / Logistic Function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6" name="Equation" r:id="rId5" imgW="1206500" imgH="393700" progId="Equation.3">
                    <p:embed/>
                  </p:oleObj>
                </mc:Choice>
                <mc:Fallback>
                  <p:oleObj name="Equation" r:id="rId5" imgW="1206500" imgH="3937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B6C6893-84A8-7746-9523-5F0CBFCDF827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Activation Function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390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Alternate 1: </a:t>
            </a:r>
            <a:r>
              <a:rPr lang="en-US" sz="2400" b="1" dirty="0" err="1"/>
              <a:t>tanh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Like logistic function but shifted to range [-1, +1]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AA7770-6394-6748-AC29-DE8AB57253FB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Activation Function Tanh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71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54" y="1255346"/>
            <a:ext cx="5791200" cy="1413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61" y="2648045"/>
            <a:ext cx="5166805" cy="3867244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157933" y="4672803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94101" y="4572000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</a:t>
            </a:r>
            <a:br>
              <a:rPr lang="en-US" dirty="0"/>
            </a:br>
            <a:r>
              <a:rPr lang="en-US" dirty="0"/>
              <a:t>vs. </a:t>
            </a:r>
            <a:br>
              <a:rPr lang="en-US" dirty="0"/>
            </a:br>
            <a:r>
              <a:rPr lang="en-US" dirty="0" err="1"/>
              <a:t>tanh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C622EE-2E33-4E46-B377-580E2285AD09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Sigmoid vs Tanh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4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F56997-4F5F-5A42-B306-795126905A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Not a face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Linear regression, Logistic regression, Neural Network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Mean-squared error, Cross Entropy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4FF372F-AF2A-634E-865C-BC10A0B1FF28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066720-BC66-3840-86D8-B9A6C631833D}"/>
              </a:ext>
            </a:extLst>
          </p:cNvPr>
          <p:cNvSpPr txBox="1"/>
          <p:nvPr/>
        </p:nvSpPr>
        <p:spPr>
          <a:xfrm>
            <a:off x="1950233" y="0"/>
            <a:ext cx="52253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Supervised learning basics</a:t>
            </a:r>
          </a:p>
        </p:txBody>
      </p:sp>
    </p:spTree>
    <p:extLst>
      <p:ext uri="{BB962C8B-B14F-4D97-AF65-F5344CB8AC3E}">
        <p14:creationId xmlns:p14="http://schemas.microsoft.com/office/powerpoint/2010/main" val="7465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4114801" y="5046183"/>
            <a:ext cx="4876800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21512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429000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Linear with a cutoff at zero</a:t>
            </a:r>
          </a:p>
          <a:p>
            <a:endParaRPr lang="en-US" sz="2400" dirty="0"/>
          </a:p>
          <a:p>
            <a:r>
              <a:rPr lang="en-US" sz="2400" dirty="0"/>
              <a:t>(Implementation: clip the gradient when you pass zero)</a:t>
            </a:r>
          </a:p>
        </p:txBody>
      </p:sp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0C07EA-FADA-6D4A-B9B9-F881FD6CAB8C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Activation Function </a:t>
            </a:r>
            <a:r>
              <a:rPr lang="en-US" altLang="zh-CN" b="1" dirty="0" err="1">
                <a:solidFill>
                  <a:schemeClr val="bg1"/>
                </a:solidFill>
              </a:rPr>
              <a:t>reLU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FEB2E6-D07F-7041-95D1-3C761792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96" y="2648488"/>
            <a:ext cx="3384136" cy="25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Use the same objective as Linear Regression</a:t>
            </a:r>
          </a:p>
          <a:p>
            <a:pPr lvl="1"/>
            <a:r>
              <a:rPr lang="en-US" dirty="0"/>
              <a:t>Quadratic loss (i.e. mean squared error)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Use the same objective as Logistic Regression</a:t>
            </a:r>
          </a:p>
          <a:p>
            <a:pPr lvl="1"/>
            <a:r>
              <a:rPr lang="en-US" dirty="0"/>
              <a:t>Cross-entropy (i.e. negative log likelihood)</a:t>
            </a:r>
          </a:p>
          <a:p>
            <a:pPr lvl="1"/>
            <a:r>
              <a:rPr lang="en-US" dirty="0"/>
              <a:t>This requires probabilities, so we add an additional “</a:t>
            </a:r>
            <a:r>
              <a:rPr lang="en-US" dirty="0" err="1"/>
              <a:t>softmax</a:t>
            </a:r>
            <a:r>
              <a:rPr lang="en-US" dirty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253AFA8-D944-8B4A-9E5B-A132864FBC06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Objective Function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19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5148B288-8459-E949-B5F1-6FAD5DA41C9E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Multi-class Output and </a:t>
            </a:r>
            <a:r>
              <a:rPr lang="en-US" altLang="zh-CN" b="1" dirty="0" err="1">
                <a:solidFill>
                  <a:schemeClr val="bg1"/>
                </a:solidFill>
              </a:rPr>
              <a:t>Softmax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: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E0861880-1ECB-F74A-A1F4-092165954306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Multi-class Output and </a:t>
            </a:r>
            <a:r>
              <a:rPr lang="en-US" altLang="zh-CN" b="1" dirty="0" err="1">
                <a:solidFill>
                  <a:schemeClr val="bg1"/>
                </a:solidFill>
              </a:rPr>
              <a:t>Softmax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8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br>
              <a:rPr lang="en-US" b="1" dirty="0"/>
            </a:br>
            <a:r>
              <a:rPr lang="en-US" dirty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/>
              <a:t>Question 2:</a:t>
            </a:r>
            <a:br>
              <a:rPr lang="en-US" b="1" dirty="0"/>
            </a:br>
            <a:r>
              <a:rPr lang="en-US" dirty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E2EA20-BFD4-BC4B-947B-0F28D9D631C4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Training: Back-propagation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30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F2D7BC01-B353-614C-98E2-13BEB6E9D72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Chain Rule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96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 101.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A558BF6-8BFC-CD4C-B537-21DA2995A393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Chain Rule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8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0BD9F1E-184E-8947-A8FB-B92DA5D14213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Chain Rule as Back-propagation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25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>
                  <a:latin typeface="Arial"/>
                  <a:cs typeface="Arial"/>
                </a:rPr>
                <a:t>θ</a:t>
              </a:r>
              <a:r>
                <a:rPr lang="en-US" sz="1300" baseline="-25000" dirty="0" err="1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Logistic Regression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43"/>
          <a:stretch/>
        </p:blipFill>
        <p:spPr>
          <a:xfrm>
            <a:off x="584367" y="3376217"/>
            <a:ext cx="8109185" cy="278633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D6534874-F991-DE4A-8C7E-56B97E58E551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Back-propagation for Logistic Regression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09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F5778192-8AC9-2149-899F-3271405B82BB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Back-propagation for NN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5D82990-3138-E148-A98A-5AAD23E48842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95DB-FEA1-A440-8327-4E4BE6205AB5}"/>
              </a:ext>
            </a:extLst>
          </p:cNvPr>
          <p:cNvSpPr txBox="1"/>
          <p:nvPr/>
        </p:nvSpPr>
        <p:spPr>
          <a:xfrm>
            <a:off x="1950233" y="0"/>
            <a:ext cx="52253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Supervised learning basics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3C68B7-6540-4542-B844-A0F20DBAFFF0}"/>
              </a:ext>
            </a:extLst>
          </p:cNvPr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B7BB53-9B3C-B046-83E0-3BDEA6EFA377}"/>
              </a:ext>
            </a:extLst>
          </p:cNvPr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9D8AA-F441-4741-92F3-35894121D997}"/>
              </a:ext>
            </a:extLst>
          </p:cNvPr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D34CD1-3809-6449-880B-FE1124BBED24}"/>
              </a:ext>
            </a:extLst>
          </p:cNvPr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03D07C81-D994-1D49-A335-C7A08BD28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3D303C2-0EA3-E44F-A41D-0F5D9E4C4A65}"/>
              </a:ext>
            </a:extLst>
          </p:cNvPr>
          <p:cNvSpPr txBox="1">
            <a:spLocks/>
          </p:cNvSpPr>
          <p:nvPr/>
        </p:nvSpPr>
        <p:spPr>
          <a:xfrm>
            <a:off x="4662472" y="1600200"/>
            <a:ext cx="4038600" cy="20685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3. Define goal: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20B354E-5970-8F4B-BAC7-259E018D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F56997-4F5F-5A42-B306-795126905A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6DAD955-232E-434F-8938-571F923EE6AB}"/>
              </a:ext>
            </a:extLst>
          </p:cNvPr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96C75C81-964E-C542-9FD0-49677186B47A}"/>
              </a:ext>
            </a:extLst>
          </p:cNvPr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4" name="Picture 33" descr="latex-image-1.pdf">
            <a:extLst>
              <a:ext uri="{FF2B5EF4-FFF2-40B4-BE49-F238E27FC236}">
                <a16:creationId xmlns:a16="http://schemas.microsoft.com/office/drawing/2014/main" id="{5F5A3AF2-606C-A648-971E-B740C9A5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35" name="Picture 34" descr="latex-image-1.pdf">
            <a:extLst>
              <a:ext uri="{FF2B5EF4-FFF2-40B4-BE49-F238E27FC236}">
                <a16:creationId xmlns:a16="http://schemas.microsoft.com/office/drawing/2014/main" id="{3165180B-A680-4547-9D34-01B38717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B916766D-505F-B44F-A8E2-8D7BE555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DF0A4B37-F4C5-3745-A12C-B5E21E14D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36B3BB5A-E9C7-A148-BAAE-0A76DDE6E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39CBF261-2ABB-2C4B-B39B-DF74750276CB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Back-propagation for NN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51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6D598F0-EFDA-704B-939B-534449DAF0B0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Back-propagation for NN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79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91439" y="941385"/>
            <a:ext cx="438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3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4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36AF3BAC-F0B3-AD4F-A3D0-54BC08B3319F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</a:rPr>
              <a:t>Back-propagation for NN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4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869" y="0"/>
            <a:ext cx="65480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Every Supervised Learning Model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7312" y="1035723"/>
            <a:ext cx="35064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Every machine learning model/system contains the following 5 parts: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Decision Function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Loss Function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Logistic Regression: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Data: (y, X): y is a binary label, X is a vector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Loss Function: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32573-A863-744F-8AAB-D2F6322BB589}"/>
              </a:ext>
            </a:extLst>
          </p:cNvPr>
          <p:cNvGrpSpPr/>
          <p:nvPr/>
        </p:nvGrpSpPr>
        <p:grpSpPr>
          <a:xfrm>
            <a:off x="5029200" y="1219200"/>
            <a:ext cx="3776977" cy="4708981"/>
            <a:chOff x="4902395" y="1274789"/>
            <a:chExt cx="4445195" cy="544668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C7FAC47-BAE2-9348-86DB-0CB20B527355}"/>
                </a:ext>
              </a:extLst>
            </p:cNvPr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Use a differentiable function instead: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75F338-FF2E-F748-87EF-FCE9708A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FCB9DECB-AFB9-7C4E-B1E6-FA1A1A8472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9981701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2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1255A10E-1B75-7749-97DE-C7BA6BAD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317FF0-E5C4-0C47-8B62-8CFE745A9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16" y="4718991"/>
            <a:ext cx="4120586" cy="12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3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8539" y="0"/>
            <a:ext cx="37887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A49695-724B-B540-9DAD-6E210C777926}"/>
              </a:ext>
            </a:extLst>
          </p:cNvPr>
          <p:cNvGrpSpPr/>
          <p:nvPr/>
        </p:nvGrpSpPr>
        <p:grpSpPr>
          <a:xfrm>
            <a:off x="764856" y="4092373"/>
            <a:ext cx="7921944" cy="1275699"/>
            <a:chOff x="764856" y="4092373"/>
            <a:chExt cx="7921944" cy="12756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A832BC-62A4-344B-A2D1-73CC24F67F5B}"/>
                </a:ext>
              </a:extLst>
            </p:cNvPr>
            <p:cNvSpPr txBox="1"/>
            <p:nvPr/>
          </p:nvSpPr>
          <p:spPr>
            <a:xfrm>
              <a:off x="764856" y="4092373"/>
              <a:ext cx="7921944" cy="12756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Learning: </a:t>
              </a:r>
              <a:r>
                <a:rPr lang="en-US" sz="2400" dirty="0"/>
                <a:t>finds the parameters that minimize some objective function</a:t>
              </a:r>
              <a:r>
                <a:rPr lang="en-US" sz="2400" b="1" dirty="0"/>
                <a:t>.</a:t>
              </a:r>
            </a:p>
          </p:txBody>
        </p:sp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A2EF9300-0BC4-F847-A792-040D3EAEB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636" y="4580322"/>
              <a:ext cx="2740674" cy="60903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739226-FC6F-4F47-9C1D-19EF6920C34B}"/>
              </a:ext>
            </a:extLst>
          </p:cNvPr>
          <p:cNvGrpSpPr/>
          <p:nvPr/>
        </p:nvGrpSpPr>
        <p:grpSpPr>
          <a:xfrm>
            <a:off x="764856" y="1254913"/>
            <a:ext cx="7921944" cy="1345659"/>
            <a:chOff x="764856" y="1254913"/>
            <a:chExt cx="7921944" cy="13456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755C5-A9BC-C144-9880-BDE2C5F5FB9C}"/>
                </a:ext>
              </a:extLst>
            </p:cNvPr>
            <p:cNvSpPr txBox="1"/>
            <p:nvPr/>
          </p:nvSpPr>
          <p:spPr>
            <a:xfrm>
              <a:off x="764856" y="1254913"/>
              <a:ext cx="7921944" cy="1345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Data: </a:t>
              </a:r>
              <a:r>
                <a:rPr lang="en-US" sz="2400" dirty="0"/>
                <a:t>Inputs are continuous vectors of length K. Outputs are discrete.</a:t>
              </a:r>
            </a:p>
          </p:txBody>
        </p:sp>
        <p:pic>
          <p:nvPicPr>
            <p:cNvPr id="12" name="Picture 11" descr="latex-image-1.pdf">
              <a:extLst>
                <a:ext uri="{FF2B5EF4-FFF2-40B4-BE49-F238E27FC236}">
                  <a16:creationId xmlns:a16="http://schemas.microsoft.com/office/drawing/2014/main" id="{EE27B53E-9687-E44D-A0BA-B1C5C8EFF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2035282"/>
              <a:ext cx="6437873" cy="38435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C016F-6EAF-DD40-A313-1209A51E9F74}"/>
              </a:ext>
            </a:extLst>
          </p:cNvPr>
          <p:cNvGrpSpPr/>
          <p:nvPr/>
        </p:nvGrpSpPr>
        <p:grpSpPr>
          <a:xfrm>
            <a:off x="764856" y="5366200"/>
            <a:ext cx="7921944" cy="1355276"/>
            <a:chOff x="764856" y="5366200"/>
            <a:chExt cx="7921944" cy="13552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31599A-E462-1846-A839-8937D886DA61}"/>
                </a:ext>
              </a:extLst>
            </p:cNvPr>
            <p:cNvSpPr txBox="1"/>
            <p:nvPr/>
          </p:nvSpPr>
          <p:spPr>
            <a:xfrm>
              <a:off x="764856" y="5366200"/>
              <a:ext cx="7921944" cy="13552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Prediction: </a:t>
              </a:r>
              <a:r>
                <a:rPr lang="en-US" sz="2400" dirty="0"/>
                <a:t>Output is the most probable class.</a:t>
              </a:r>
              <a:endParaRPr lang="en-US" sz="2400" b="1" dirty="0"/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0D64BB04-2BE5-B54C-A21C-5D42EFA6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5829840"/>
              <a:ext cx="3154053" cy="69389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9FA195-6D48-0C42-9F6C-106145890BBB}"/>
              </a:ext>
            </a:extLst>
          </p:cNvPr>
          <p:cNvGrpSpPr/>
          <p:nvPr/>
        </p:nvGrpSpPr>
        <p:grpSpPr>
          <a:xfrm>
            <a:off x="764856" y="2600572"/>
            <a:ext cx="7921944" cy="1491801"/>
            <a:chOff x="764856" y="2600572"/>
            <a:chExt cx="7921944" cy="14918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BB58D-0095-3D45-8800-7FA33B972593}"/>
                </a:ext>
              </a:extLst>
            </p:cNvPr>
            <p:cNvSpPr txBox="1"/>
            <p:nvPr/>
          </p:nvSpPr>
          <p:spPr>
            <a:xfrm>
              <a:off x="764856" y="2600572"/>
              <a:ext cx="7921944" cy="14918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Model: </a:t>
              </a:r>
              <a:r>
                <a:rPr lang="en-US" sz="2400" dirty="0"/>
                <a:t>Logistic function applied to dot product of parameters with input vector.</a:t>
              </a:r>
              <a:endParaRPr lang="en-US" sz="2400" b="1" dirty="0"/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C21381A9-1CEA-5A47-9914-53B0BF13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84" y="3175135"/>
              <a:ext cx="4481728" cy="824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50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5D82990-3138-E148-A98A-5AAD23E48842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95DB-FEA1-A440-8327-4E4BE6205AB5}"/>
              </a:ext>
            </a:extLst>
          </p:cNvPr>
          <p:cNvSpPr txBox="1"/>
          <p:nvPr/>
        </p:nvSpPr>
        <p:spPr>
          <a:xfrm>
            <a:off x="1950233" y="0"/>
            <a:ext cx="52253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Supervised learning basics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3C68B7-6540-4542-B844-A0F20DBAFFF0}"/>
              </a:ext>
            </a:extLst>
          </p:cNvPr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B7BB53-9B3C-B046-83E0-3BDEA6EFA377}"/>
              </a:ext>
            </a:extLst>
          </p:cNvPr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9D8AA-F441-4741-92F3-35894121D997}"/>
              </a:ext>
            </a:extLst>
          </p:cNvPr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D34CD1-3809-6449-880B-FE1124BBED24}"/>
              </a:ext>
            </a:extLst>
          </p:cNvPr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03D07C81-D994-1D49-A335-C7A08BD28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3D303C2-0EA3-E44F-A41D-0F5D9E4C4A65}"/>
              </a:ext>
            </a:extLst>
          </p:cNvPr>
          <p:cNvSpPr txBox="1">
            <a:spLocks/>
          </p:cNvSpPr>
          <p:nvPr/>
        </p:nvSpPr>
        <p:spPr>
          <a:xfrm>
            <a:off x="4662472" y="1600200"/>
            <a:ext cx="4038600" cy="20685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3. Define goal: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20B354E-5970-8F4B-BAC7-259E018D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F56997-4F5F-5A42-B306-795126905A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6DAD955-232E-434F-8938-571F923EE6AB}"/>
              </a:ext>
            </a:extLst>
          </p:cNvPr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96C75C81-964E-C542-9FD0-49677186B47A}"/>
              </a:ext>
            </a:extLst>
          </p:cNvPr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4" name="Picture 33" descr="latex-image-1.pdf">
            <a:extLst>
              <a:ext uri="{FF2B5EF4-FFF2-40B4-BE49-F238E27FC236}">
                <a16:creationId xmlns:a16="http://schemas.microsoft.com/office/drawing/2014/main" id="{5F5A3AF2-606C-A648-971E-B740C9A5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35" name="Picture 34" descr="latex-image-1.pdf">
            <a:extLst>
              <a:ext uri="{FF2B5EF4-FFF2-40B4-BE49-F238E27FC236}">
                <a16:creationId xmlns:a16="http://schemas.microsoft.com/office/drawing/2014/main" id="{3165180B-A680-4547-9D34-01B38717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B916766D-505F-B44F-A8E2-8D7BE555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DF0A4B37-F4C5-3745-A12C-B5E21E14D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36B3BB5A-E9C7-A148-BAAE-0A76DDE6E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18" name="Rectangle 26">
            <a:extLst>
              <a:ext uri="{FF2B5EF4-FFF2-40B4-BE49-F238E27FC236}">
                <a16:creationId xmlns:a16="http://schemas.microsoft.com/office/drawing/2014/main" id="{A92C387E-3536-C54E-B828-4C7835C5870C}"/>
              </a:ext>
            </a:extLst>
          </p:cNvPr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45462574-FD65-F747-ACD3-A06ED5F06982}"/>
              </a:ext>
            </a:extLst>
          </p:cNvPr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Goals for Today’s Lecture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8B86EA2-48B6-BF47-9625-CFED308E12ED}"/>
              </a:ext>
            </a:extLst>
          </p:cNvPr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/>
              <a:t>Explore a </a:t>
            </a:r>
            <a:r>
              <a:rPr lang="en-US" b="1" dirty="0"/>
              <a:t>new class of decision functions </a:t>
            </a:r>
            <a:br>
              <a:rPr lang="en-US" b="1" dirty="0"/>
            </a:br>
            <a:r>
              <a:rPr lang="en-US" dirty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Consider </a:t>
            </a:r>
            <a:r>
              <a:rPr lang="en-US" b="1" dirty="0"/>
              <a:t>variants of this recipe </a:t>
            </a:r>
            <a:r>
              <a:rPr lang="en-US" dirty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DC04582E-B515-DF41-8616-33038B7DD6E8}"/>
              </a:ext>
            </a:extLst>
          </p:cNvPr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5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5D82990-3138-E148-A98A-5AAD23E48842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95DB-FEA1-A440-8327-4E4BE6205AB5}"/>
              </a:ext>
            </a:extLst>
          </p:cNvPr>
          <p:cNvSpPr txBox="1"/>
          <p:nvPr/>
        </p:nvSpPr>
        <p:spPr>
          <a:xfrm>
            <a:off x="1950233" y="0"/>
            <a:ext cx="52253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Supervised learning basics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3C68B7-6540-4542-B844-A0F20DBAFFF0}"/>
              </a:ext>
            </a:extLst>
          </p:cNvPr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B7BB53-9B3C-B046-83E0-3BDEA6EFA377}"/>
              </a:ext>
            </a:extLst>
          </p:cNvPr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9D8AA-F441-4741-92F3-35894121D997}"/>
              </a:ext>
            </a:extLst>
          </p:cNvPr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D34CD1-3809-6449-880B-FE1124BBED24}"/>
              </a:ext>
            </a:extLst>
          </p:cNvPr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03D07C81-D994-1D49-A335-C7A08BD28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3D303C2-0EA3-E44F-A41D-0F5D9E4C4A65}"/>
              </a:ext>
            </a:extLst>
          </p:cNvPr>
          <p:cNvSpPr txBox="1">
            <a:spLocks/>
          </p:cNvSpPr>
          <p:nvPr/>
        </p:nvSpPr>
        <p:spPr>
          <a:xfrm>
            <a:off x="4662472" y="1600200"/>
            <a:ext cx="4038600" cy="20685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3. Define goal:</a:t>
            </a:r>
            <a:endParaRPr lang="en-US" dirty="0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20B354E-5970-8F4B-BAC7-259E018D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CF56997-4F5F-5A42-B306-795126905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C6DAD955-232E-434F-8938-571F923EE6AB}"/>
              </a:ext>
            </a:extLst>
          </p:cNvPr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96C75C81-964E-C542-9FD0-49677186B47A}"/>
              </a:ext>
            </a:extLst>
          </p:cNvPr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4" name="Picture 33" descr="latex-image-1.pdf">
            <a:extLst>
              <a:ext uri="{FF2B5EF4-FFF2-40B4-BE49-F238E27FC236}">
                <a16:creationId xmlns:a16="http://schemas.microsoft.com/office/drawing/2014/main" id="{5F5A3AF2-606C-A648-971E-B740C9A5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35" name="Picture 34" descr="latex-image-1.pdf">
            <a:extLst>
              <a:ext uri="{FF2B5EF4-FFF2-40B4-BE49-F238E27FC236}">
                <a16:creationId xmlns:a16="http://schemas.microsoft.com/office/drawing/2014/main" id="{3165180B-A680-4547-9D34-01B38717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B916766D-505F-B44F-A8E2-8D7BE555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DF0A4B37-F4C5-3745-A12C-B5E21E14D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36B3BB5A-E9C7-A148-BAAE-0A76DDE6E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18" name="Rectangle 26">
            <a:extLst>
              <a:ext uri="{FF2B5EF4-FFF2-40B4-BE49-F238E27FC236}">
                <a16:creationId xmlns:a16="http://schemas.microsoft.com/office/drawing/2014/main" id="{DAD6D82A-3F54-CD49-B373-63859213DBED}"/>
              </a:ext>
            </a:extLst>
          </p:cNvPr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59057D7-ACBD-034D-94BF-6270F8236904}"/>
              </a:ext>
            </a:extLst>
          </p:cNvPr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FC1976A-257A-DF4D-87E7-C1E7CBA150B6}"/>
              </a:ext>
            </a:extLst>
          </p:cNvPr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0E431773-A019-E544-904E-FDA29C6CF8E6}"/>
              </a:ext>
            </a:extLst>
          </p:cNvPr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501" y="0"/>
            <a:ext cx="815082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Logistic Regression in Computation Graph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8308A-18EB-BF49-82E5-8B36B8D6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9" name="Connector 8">
            <a:extLst>
              <a:ext uri="{FF2B5EF4-FFF2-40B4-BE49-F238E27FC236}">
                <a16:creationId xmlns:a16="http://schemas.microsoft.com/office/drawing/2014/main" id="{2AEAF934-A521-0C43-89B3-CDA4BCFCB8BF}"/>
              </a:ext>
            </a:extLst>
          </p:cNvPr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>
            <a:extLst>
              <a:ext uri="{FF2B5EF4-FFF2-40B4-BE49-F238E27FC236}">
                <a16:creationId xmlns:a16="http://schemas.microsoft.com/office/drawing/2014/main" id="{28DE2900-00C6-8043-8625-3CCF4DD3A9C7}"/>
              </a:ext>
            </a:extLst>
          </p:cNvPr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" name="Connector 10">
            <a:extLst>
              <a:ext uri="{FF2B5EF4-FFF2-40B4-BE49-F238E27FC236}">
                <a16:creationId xmlns:a16="http://schemas.microsoft.com/office/drawing/2014/main" id="{78B2B5AD-AF1F-E24C-8107-17534F6A57B6}"/>
              </a:ext>
            </a:extLst>
          </p:cNvPr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4BFB7DF0-2B03-694E-884B-E7750587DE88}"/>
              </a:ext>
            </a:extLst>
          </p:cNvPr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82DC6267-756F-9342-AD20-D6853EF0303B}"/>
              </a:ext>
            </a:extLst>
          </p:cNvPr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F4E74-ECA6-1A43-A299-CB84DD3F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81D54A-329C-DE46-9800-ED70E5B2AE00}"/>
              </a:ext>
            </a:extLst>
          </p:cNvPr>
          <p:cNvCxnSpPr>
            <a:stCxn id="13" idx="4"/>
            <a:endCxn id="12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5167CE-05B6-424F-8B9C-17138CB9C12C}"/>
              </a:ext>
            </a:extLst>
          </p:cNvPr>
          <p:cNvCxnSpPr>
            <a:stCxn id="13" idx="4"/>
            <a:endCxn id="9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107FA-91D8-DB4F-AC2A-2C67988D96D1}"/>
              </a:ext>
            </a:extLst>
          </p:cNvPr>
          <p:cNvCxnSpPr>
            <a:stCxn id="13" idx="4"/>
            <a:endCxn id="10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2A1E3F-B633-9444-A81C-8E13A548D109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74">
            <a:extLst>
              <a:ext uri="{FF2B5EF4-FFF2-40B4-BE49-F238E27FC236}">
                <a16:creationId xmlns:a16="http://schemas.microsoft.com/office/drawing/2014/main" id="{BA84CA0F-BA20-E74D-B24C-7BE1F511C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2A6E3-28B7-A14A-AE4B-92684EB01FB4}"/>
              </a:ext>
            </a:extLst>
          </p:cNvPr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49B70C-42BA-1E4C-8A46-25660AAE0DD0}"/>
              </a:ext>
            </a:extLst>
          </p:cNvPr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3E0D7E-7509-EC48-A6CA-A9B597BD5003}"/>
              </a:ext>
            </a:extLst>
          </p:cNvPr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12CCD-C163-5442-8DBA-BC0FC0A3A0F5}"/>
              </a:ext>
            </a:extLst>
          </p:cNvPr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4" name="Picture 23" descr="latex-image-1.pdf">
            <a:extLst>
              <a:ext uri="{FF2B5EF4-FFF2-40B4-BE49-F238E27FC236}">
                <a16:creationId xmlns:a16="http://schemas.microsoft.com/office/drawing/2014/main" id="{8246FD93-AD6E-6E49-A8A2-BFCA5CB03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5" name="TextBox 75">
            <a:extLst>
              <a:ext uri="{FF2B5EF4-FFF2-40B4-BE49-F238E27FC236}">
                <a16:creationId xmlns:a16="http://schemas.microsoft.com/office/drawing/2014/main" id="{9739DB04-9381-5149-B0B7-6F0C5C2D4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5807430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84456</TotalTime>
  <Words>1647</Words>
  <Application>Microsoft Macintosh PowerPoint</Application>
  <PresentationFormat>On-screen Show (4:3)</PresentationFormat>
  <Paragraphs>625</Paragraphs>
  <Slides>43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Symbol</vt:lpstr>
      <vt:lpstr>Times New Roman</vt:lpstr>
      <vt:lpstr>Calibri</vt:lpstr>
      <vt:lpstr>News Gothic MT</vt:lpstr>
      <vt:lpstr>Arial</vt:lpstr>
      <vt:lpstr>Wingdings</vt:lpstr>
      <vt:lpstr>Office Theme</vt:lpstr>
      <vt:lpstr>Equation</vt:lpstr>
      <vt:lpstr>Module 5.1:  Basic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Recipe for  Machine Learning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921</cp:revision>
  <dcterms:created xsi:type="dcterms:W3CDTF">2015-04-30T01:39:07Z</dcterms:created>
  <dcterms:modified xsi:type="dcterms:W3CDTF">2018-12-05T20:57:56Z</dcterms:modified>
</cp:coreProperties>
</file>